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Биомедицинский кластер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Кемеровская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14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знаем о кластере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350" y="1824486"/>
            <a:ext cx="10390517" cy="4559061"/>
          </a:xfrm>
        </p:spPr>
        <p:txBody>
          <a:bodyPr/>
          <a:lstStyle/>
          <a:p>
            <a:pPr marL="45720" indent="0">
              <a:buNone/>
            </a:pPr>
            <a:r>
              <a:rPr lang="ru-RU" sz="2000" dirty="0"/>
              <a:t>ПРОГРАММА РАЗВИТИЯ БИОМЕДИЦИНСКОГО КЛАСТЕРА КЕМЕРОВСКОЙ ОБЛАСТИ НА ПЕРИОД 2012 - 2020 </a:t>
            </a:r>
            <a:r>
              <a:rPr lang="ru-RU" sz="2000" dirty="0" smtClean="0"/>
              <a:t>ГОДОВ </a:t>
            </a:r>
            <a:r>
              <a:rPr lang="ru-RU" sz="1600" dirty="0" smtClean="0"/>
              <a:t>(утв. распоряжением коллегии АКО от </a:t>
            </a:r>
            <a:r>
              <a:rPr lang="ru-RU" sz="1600" dirty="0"/>
              <a:t>13 декабря 2012 г. N </a:t>
            </a:r>
            <a:r>
              <a:rPr lang="ru-RU" sz="1600" dirty="0" smtClean="0"/>
              <a:t>1105-р)</a:t>
            </a:r>
            <a:endParaRPr lang="ru-RU" sz="16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23561" y="3180846"/>
            <a:ext cx="279495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1"/>
                </a:solidFill>
              </a:rPr>
              <a:t>25 </a:t>
            </a:r>
            <a:r>
              <a:rPr lang="ru-RU" sz="3200" dirty="0">
                <a:solidFill>
                  <a:schemeClr val="accent1"/>
                </a:solidFill>
              </a:rPr>
              <a:t>предприятий и организаций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588589" y="3180846"/>
            <a:ext cx="3304242" cy="2355110"/>
            <a:chOff x="2389517" y="3180846"/>
            <a:chExt cx="3304242" cy="2355110"/>
          </a:xfrm>
        </p:grpSpPr>
        <p:sp>
          <p:nvSpPr>
            <p:cNvPr id="7" name="Сердце 6"/>
            <p:cNvSpPr/>
            <p:nvPr/>
          </p:nvSpPr>
          <p:spPr>
            <a:xfrm>
              <a:off x="2389517" y="3180846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7967" y="3599650"/>
              <a:ext cx="365792" cy="292633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3428" y="3587482"/>
              <a:ext cx="365792" cy="292633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63239" y="3599650"/>
              <a:ext cx="365792" cy="292633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30875" y="3609889"/>
              <a:ext cx="365792" cy="292633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30703" y="3587481"/>
              <a:ext cx="365792" cy="292633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18581" y="4028437"/>
              <a:ext cx="365792" cy="292633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03968" y="3599650"/>
              <a:ext cx="365792" cy="292633"/>
            </a:xfrm>
            <a:prstGeom prst="rect">
              <a:avLst/>
            </a:prstGeom>
          </p:spPr>
        </p:pic>
        <p:sp>
          <p:nvSpPr>
            <p:cNvPr id="15" name="Сердце 14"/>
            <p:cNvSpPr/>
            <p:nvPr/>
          </p:nvSpPr>
          <p:spPr>
            <a:xfrm>
              <a:off x="2808754" y="3187459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ердце 15"/>
            <p:cNvSpPr/>
            <p:nvPr/>
          </p:nvSpPr>
          <p:spPr>
            <a:xfrm>
              <a:off x="4928109" y="4042724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ердце 16"/>
            <p:cNvSpPr/>
            <p:nvPr/>
          </p:nvSpPr>
          <p:spPr>
            <a:xfrm>
              <a:off x="3234296" y="3190334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ердце 17"/>
            <p:cNvSpPr/>
            <p:nvPr/>
          </p:nvSpPr>
          <p:spPr>
            <a:xfrm>
              <a:off x="3646459" y="3187459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ердце 18"/>
            <p:cNvSpPr/>
            <p:nvPr/>
          </p:nvSpPr>
          <p:spPr>
            <a:xfrm>
              <a:off x="4075723" y="3191341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ердце 19"/>
            <p:cNvSpPr/>
            <p:nvPr/>
          </p:nvSpPr>
          <p:spPr>
            <a:xfrm>
              <a:off x="4477920" y="3187459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ердце 20"/>
            <p:cNvSpPr/>
            <p:nvPr/>
          </p:nvSpPr>
          <p:spPr>
            <a:xfrm>
              <a:off x="4913428" y="3187459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ердце 21"/>
            <p:cNvSpPr/>
            <p:nvPr/>
          </p:nvSpPr>
          <p:spPr>
            <a:xfrm>
              <a:off x="5322035" y="3180846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ердце 22"/>
            <p:cNvSpPr/>
            <p:nvPr/>
          </p:nvSpPr>
          <p:spPr>
            <a:xfrm>
              <a:off x="4477920" y="4043413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ердце 23"/>
            <p:cNvSpPr/>
            <p:nvPr/>
          </p:nvSpPr>
          <p:spPr>
            <a:xfrm>
              <a:off x="4051428" y="4042724"/>
              <a:ext cx="336430" cy="278346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4477920" y="4445259"/>
              <a:ext cx="1203496" cy="278346"/>
              <a:chOff x="4490263" y="4457224"/>
              <a:chExt cx="1203496" cy="278346"/>
            </a:xfrm>
          </p:grpSpPr>
          <p:sp>
            <p:nvSpPr>
              <p:cNvPr id="25" name="Сердце 24"/>
              <p:cNvSpPr/>
              <p:nvPr/>
            </p:nvSpPr>
            <p:spPr>
              <a:xfrm>
                <a:off x="4490263" y="4457224"/>
                <a:ext cx="336430" cy="278346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ердце 25"/>
              <p:cNvSpPr/>
              <p:nvPr/>
            </p:nvSpPr>
            <p:spPr>
              <a:xfrm>
                <a:off x="4923796" y="4457224"/>
                <a:ext cx="336430" cy="278346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Сердце 26"/>
              <p:cNvSpPr/>
              <p:nvPr/>
            </p:nvSpPr>
            <p:spPr>
              <a:xfrm>
                <a:off x="5357329" y="4457224"/>
                <a:ext cx="336430" cy="278346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4463239" y="4842558"/>
              <a:ext cx="1203496" cy="278346"/>
              <a:chOff x="4490263" y="4457224"/>
              <a:chExt cx="1203496" cy="278346"/>
            </a:xfrm>
          </p:grpSpPr>
          <p:sp>
            <p:nvSpPr>
              <p:cNvPr id="31" name="Сердце 30"/>
              <p:cNvSpPr/>
              <p:nvPr/>
            </p:nvSpPr>
            <p:spPr>
              <a:xfrm>
                <a:off x="4490263" y="4457224"/>
                <a:ext cx="336430" cy="278346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Сердце 31"/>
              <p:cNvSpPr/>
              <p:nvPr/>
            </p:nvSpPr>
            <p:spPr>
              <a:xfrm>
                <a:off x="4923796" y="4457224"/>
                <a:ext cx="336430" cy="278346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Сердце 32"/>
              <p:cNvSpPr/>
              <p:nvPr/>
            </p:nvSpPr>
            <p:spPr>
              <a:xfrm>
                <a:off x="5357329" y="4457224"/>
                <a:ext cx="336430" cy="278346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18581" y="5243323"/>
              <a:ext cx="365792" cy="292633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722518" y="3059082"/>
            <a:ext cx="155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</a:rPr>
              <a:t>МИП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20543" y="3502412"/>
            <a:ext cx="155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</a:rPr>
              <a:t>БУЗ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20543" y="3919011"/>
            <a:ext cx="155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НИИ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05862" y="4319121"/>
            <a:ext cx="155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ВПО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181" y="5133897"/>
            <a:ext cx="155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СЫРЬЕ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83312" y="4743083"/>
            <a:ext cx="155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ФАРМА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0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знаем о кластере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351" y="1824487"/>
            <a:ext cx="2523226" cy="34074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000" dirty="0" smtClean="0"/>
              <a:t>СПЕЦИАЛИЗАЦИЯ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927011" y="1765905"/>
            <a:ext cx="4390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РАСШИРЕНИЕ СПЕЦИАЛИЗАЦИИ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56736" y="2251494"/>
            <a:ext cx="45935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Высокотехнологичная медицинская помощь при заболеваниях сердечно-сосудистой системы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Создание новых биоматериалов и </a:t>
            </a:r>
            <a:r>
              <a:rPr lang="ru-RU" sz="2000" dirty="0" err="1"/>
              <a:t>биопротезов</a:t>
            </a:r>
            <a:r>
              <a:rPr lang="ru-RU" sz="2000" dirty="0"/>
              <a:t> для сердечно-сосудистой хирургии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Подготовка специалистов в области лечения, диагностики, реабилитации и профилактики сердечно-сосудистых заболеваний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73660" y="2251494"/>
            <a:ext cx="43649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Тканевая инженерия и разработка биосовместимых полимерных </a:t>
            </a:r>
            <a:r>
              <a:rPr lang="ru-RU" sz="2000" dirty="0" smtClean="0"/>
              <a:t>материалов</a:t>
            </a:r>
          </a:p>
          <a:p>
            <a:endParaRPr lang="ru-RU" sz="2000" dirty="0"/>
          </a:p>
          <a:p>
            <a:r>
              <a:rPr lang="ru-RU" sz="2000" dirty="0"/>
              <a:t>Молекулярная </a:t>
            </a:r>
            <a:r>
              <a:rPr lang="ru-RU" sz="2000" dirty="0" smtClean="0"/>
              <a:t>медицина</a:t>
            </a:r>
          </a:p>
          <a:p>
            <a:endParaRPr lang="ru-RU" sz="2000" dirty="0"/>
          </a:p>
          <a:p>
            <a:r>
              <a:rPr lang="ru-RU" sz="2000" dirty="0" smtClean="0"/>
              <a:t>Биомедицинское оборудование</a:t>
            </a:r>
          </a:p>
          <a:p>
            <a:endParaRPr lang="ru-RU" sz="2000" dirty="0"/>
          </a:p>
          <a:p>
            <a:r>
              <a:rPr lang="ru-RU" sz="2000" dirty="0"/>
              <a:t>Профилактика, диагностика, лечение злокачественных опухолей, реабилитация </a:t>
            </a:r>
            <a:r>
              <a:rPr lang="ru-RU" sz="2000" dirty="0" smtClean="0"/>
              <a:t>пациентов</a:t>
            </a:r>
          </a:p>
          <a:p>
            <a:endParaRPr lang="ru-RU" sz="2000" dirty="0"/>
          </a:p>
          <a:p>
            <a:r>
              <a:rPr lang="ru-RU" sz="2000" dirty="0" smtClean="0"/>
              <a:t>Фармакология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522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486" y="329746"/>
            <a:ext cx="7759461" cy="28035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2000" dirty="0" smtClean="0"/>
              <a:t>СХЕМА ВЗАИМОДЕЙСТВИЯ УЧАСТНИКОВ КЛАСТЕРА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93603" y="885650"/>
            <a:ext cx="1984076" cy="759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ДОКЛИНИЧЕСКАЯ И КЛИНИЧЕСКАЯ АПРОБАЦИЯ</a:t>
            </a:r>
            <a:endParaRPr lang="ru-RU" sz="12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923288" y="913857"/>
            <a:ext cx="1984077" cy="4252389"/>
            <a:chOff x="1143000" y="2111938"/>
            <a:chExt cx="1984077" cy="4252389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143000" y="2111938"/>
              <a:ext cx="1984076" cy="759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НАУЧНО-ИССЛЕДОВАТЕЛЬСКАЯ ДЕЯТЕЛЬНОСТЬ</a:t>
              </a:r>
              <a:endParaRPr lang="ru-RU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1" y="2871063"/>
              <a:ext cx="1984076" cy="349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/>
                <a:t>ФГБУ "НИИ          </a:t>
              </a:r>
            </a:p>
            <a:p>
              <a:r>
                <a:rPr lang="ru-RU" sz="1100" dirty="0"/>
                <a:t>комплексных проблем</a:t>
              </a:r>
            </a:p>
            <a:p>
              <a:r>
                <a:rPr lang="ru-RU" sz="1100" dirty="0"/>
                <a:t>сердечно-сосудистых</a:t>
              </a:r>
            </a:p>
            <a:p>
              <a:r>
                <a:rPr lang="ru-RU" sz="1100" dirty="0"/>
                <a:t>заболеваний" СО    </a:t>
              </a:r>
            </a:p>
            <a:p>
              <a:r>
                <a:rPr lang="ru-RU" sz="1100" dirty="0"/>
                <a:t>РАМН </a:t>
              </a:r>
              <a:endParaRPr lang="ru-RU" sz="1100" dirty="0" smtClean="0"/>
            </a:p>
            <a:p>
              <a:r>
                <a:rPr lang="ru-RU" sz="1100" dirty="0"/>
                <a:t>ФГБУ "НИИ          </a:t>
              </a:r>
            </a:p>
            <a:p>
              <a:r>
                <a:rPr lang="ru-RU" sz="1100" dirty="0"/>
                <a:t>комплексных проблем</a:t>
              </a:r>
            </a:p>
            <a:p>
              <a:r>
                <a:rPr lang="ru-RU" sz="1100" dirty="0"/>
                <a:t>гигиены и          </a:t>
              </a:r>
            </a:p>
            <a:p>
              <a:r>
                <a:rPr lang="ru-RU" sz="1100" dirty="0"/>
                <a:t>профессиональных   </a:t>
              </a:r>
            </a:p>
            <a:p>
              <a:r>
                <a:rPr lang="ru-RU" sz="1100" dirty="0"/>
                <a:t>заболеваний" СО    </a:t>
              </a:r>
            </a:p>
            <a:p>
              <a:r>
                <a:rPr lang="ru-RU" sz="1100" dirty="0"/>
                <a:t>РАМН </a:t>
              </a:r>
              <a:endParaRPr lang="ru-RU" sz="1100" dirty="0" smtClean="0"/>
            </a:p>
            <a:p>
              <a:r>
                <a:rPr lang="ru-RU" sz="1100" dirty="0"/>
                <a:t>Филиал ФГБУ "НИИ   </a:t>
              </a:r>
            </a:p>
            <a:p>
              <a:r>
                <a:rPr lang="ru-RU" sz="1100" dirty="0"/>
                <a:t>общей              </a:t>
              </a:r>
            </a:p>
            <a:p>
              <a:r>
                <a:rPr lang="ru-RU" sz="1100" dirty="0"/>
                <a:t>реаниматологии     </a:t>
              </a:r>
            </a:p>
            <a:p>
              <a:r>
                <a:rPr lang="ru-RU" sz="1100" dirty="0"/>
                <a:t>им. </a:t>
              </a:r>
              <a:r>
                <a:rPr lang="ru-RU" sz="1100" dirty="0" err="1"/>
                <a:t>В.А.Неговского</a:t>
              </a:r>
              <a:r>
                <a:rPr lang="ru-RU" sz="1100" dirty="0"/>
                <a:t>"</a:t>
              </a:r>
            </a:p>
            <a:p>
              <a:r>
                <a:rPr lang="ru-RU" sz="1100" dirty="0"/>
                <a:t>РАМН </a:t>
              </a:r>
            </a:p>
            <a:p>
              <a:r>
                <a:rPr lang="ru-RU" sz="1100" dirty="0"/>
                <a:t>ФГБУН "Институт    </a:t>
              </a:r>
            </a:p>
            <a:p>
              <a:r>
                <a:rPr lang="ru-RU" sz="1100" dirty="0"/>
                <a:t>экологии человека" </a:t>
              </a:r>
            </a:p>
            <a:p>
              <a:r>
                <a:rPr lang="ru-RU" sz="1100" dirty="0"/>
                <a:t>СО РАН </a:t>
              </a:r>
            </a:p>
            <a:p>
              <a:endParaRPr lang="ru-RU" sz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9678367" y="912693"/>
            <a:ext cx="2012542" cy="4036945"/>
            <a:chOff x="7021901" y="2111936"/>
            <a:chExt cx="2012542" cy="403694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050367" y="2111936"/>
              <a:ext cx="1984076" cy="759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МЕДИЦИНСКИЕ УСЛУГИ</a:t>
              </a:r>
              <a:endParaRPr lang="ru-RU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1901" y="2871061"/>
              <a:ext cx="1984076" cy="327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/>
                <a:t>МБУЗ "Кемеровский  </a:t>
              </a:r>
            </a:p>
            <a:p>
              <a:r>
                <a:rPr lang="ru-RU" sz="1100" dirty="0"/>
                <a:t>кардиологический   </a:t>
              </a:r>
            </a:p>
            <a:p>
              <a:r>
                <a:rPr lang="ru-RU" sz="1100" dirty="0"/>
                <a:t>диспансер" </a:t>
              </a:r>
              <a:endParaRPr lang="ru-RU" sz="1100" dirty="0" smtClean="0"/>
            </a:p>
            <a:p>
              <a:r>
                <a:rPr lang="ru-RU" sz="1200" dirty="0"/>
                <a:t>ФГБЛПУ </a:t>
              </a:r>
              <a:r>
                <a:rPr lang="ru-RU" sz="1200" dirty="0" smtClean="0"/>
                <a:t>«Научно-    </a:t>
              </a:r>
              <a:endParaRPr lang="ru-RU" sz="1200" dirty="0"/>
            </a:p>
            <a:p>
              <a:r>
                <a:rPr lang="ru-RU" sz="1200" dirty="0"/>
                <a:t>клинический центр  </a:t>
              </a:r>
            </a:p>
            <a:p>
              <a:r>
                <a:rPr lang="ru-RU" sz="1200" dirty="0"/>
                <a:t>охраны здоровья    </a:t>
              </a:r>
            </a:p>
            <a:p>
              <a:r>
                <a:rPr lang="ru-RU" sz="1200" dirty="0" smtClean="0"/>
                <a:t>Шахтеров»</a:t>
              </a:r>
            </a:p>
            <a:p>
              <a:r>
                <a:rPr lang="ru-RU" sz="1200" dirty="0"/>
                <a:t>ГБУЗ Кемеровской   </a:t>
              </a:r>
            </a:p>
            <a:p>
              <a:r>
                <a:rPr lang="ru-RU" sz="1200" dirty="0"/>
                <a:t>области </a:t>
              </a:r>
              <a:r>
                <a:rPr lang="ru-RU" sz="1200" dirty="0" smtClean="0"/>
                <a:t>«Областной </a:t>
              </a:r>
              <a:endParaRPr lang="ru-RU" sz="1200" dirty="0"/>
            </a:p>
            <a:p>
              <a:r>
                <a:rPr lang="ru-RU" sz="1200" dirty="0"/>
                <a:t>клинический        </a:t>
              </a:r>
            </a:p>
            <a:p>
              <a:r>
                <a:rPr lang="ru-RU" sz="1200" dirty="0"/>
                <a:t>онкологический     </a:t>
              </a:r>
            </a:p>
            <a:p>
              <a:r>
                <a:rPr lang="ru-RU" sz="1200" dirty="0" smtClean="0"/>
                <a:t>диспансер»</a:t>
              </a:r>
            </a:p>
            <a:p>
              <a:r>
                <a:rPr lang="ru-RU" sz="1200" dirty="0"/>
                <a:t>Областной ожоговый </a:t>
              </a:r>
            </a:p>
            <a:p>
              <a:r>
                <a:rPr lang="ru-RU" sz="1200" dirty="0"/>
                <a:t>центр на базе МБУЗ </a:t>
              </a:r>
            </a:p>
            <a:p>
              <a:r>
                <a:rPr lang="ru-RU" sz="1200" dirty="0"/>
                <a:t>"Городская         </a:t>
              </a:r>
            </a:p>
            <a:p>
              <a:r>
                <a:rPr lang="ru-RU" sz="1200" dirty="0"/>
                <a:t>клиническая        </a:t>
              </a:r>
            </a:p>
            <a:p>
              <a:r>
                <a:rPr lang="ru-RU" sz="1200" dirty="0"/>
                <a:t>больница N 2" 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663918" y="912693"/>
            <a:ext cx="2000144" cy="4273912"/>
            <a:chOff x="4016671" y="1594668"/>
            <a:chExt cx="2000144" cy="427391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016671" y="1594668"/>
              <a:ext cx="1984076" cy="759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ПРОИЗВОДСТВО</a:t>
              </a:r>
              <a:endParaRPr lang="ru-RU" sz="12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032739" y="3724460"/>
              <a:ext cx="1984076" cy="759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ПОСТАВКА СЫРЬЯ, МАТЕРИАЛОВ И МЕДИКАМЕНТОВ</a:t>
              </a:r>
              <a:endParaRPr lang="ru-RU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16671" y="2379051"/>
              <a:ext cx="198407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ЗАО «НЕОКОР»</a:t>
              </a:r>
            </a:p>
            <a:p>
              <a:r>
                <a:rPr lang="ru-RU" sz="1100" dirty="0" smtClean="0"/>
                <a:t>ООО «МЕТИДА»</a:t>
              </a:r>
            </a:p>
            <a:p>
              <a:r>
                <a:rPr lang="ru-RU" sz="1100" dirty="0" smtClean="0"/>
                <a:t>ООО «ЛИОМЕД»</a:t>
              </a:r>
              <a:endParaRPr lang="ru-RU" sz="1100" dirty="0"/>
            </a:p>
            <a:p>
              <a:endParaRPr lang="ru-RU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2739" y="4483585"/>
              <a:ext cx="198407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О</a:t>
              </a:r>
              <a:r>
                <a:rPr lang="en-US" sz="1200" dirty="0" smtClean="0"/>
                <a:t>O</a:t>
              </a:r>
              <a:r>
                <a:rPr lang="ru-RU" sz="1200" dirty="0" smtClean="0"/>
                <a:t>О «АСФАРМА»</a:t>
              </a:r>
              <a:endParaRPr lang="en-US" sz="1200" dirty="0" smtClean="0"/>
            </a:p>
            <a:p>
              <a:r>
                <a:rPr lang="ru-RU" sz="1200" dirty="0" smtClean="0"/>
                <a:t>ОАО «ОРГАНИКА»</a:t>
              </a:r>
            </a:p>
            <a:p>
              <a:r>
                <a:rPr lang="ru-RU" sz="1200" dirty="0" smtClean="0"/>
                <a:t>ОАО «Кемеровская фармацевтическая фабрика»</a:t>
              </a:r>
            </a:p>
            <a:p>
              <a:r>
                <a:rPr lang="ru-RU" sz="1200" dirty="0" smtClean="0"/>
                <a:t>ИП Волков</a:t>
              </a:r>
            </a:p>
            <a:p>
              <a:endParaRPr lang="ru-RU" sz="1200" dirty="0"/>
            </a:p>
          </p:txBody>
        </p:sp>
        <p:sp>
          <p:nvSpPr>
            <p:cNvPr id="14" name="Стрелка вверх 13"/>
            <p:cNvSpPr/>
            <p:nvPr/>
          </p:nvSpPr>
          <p:spPr>
            <a:xfrm>
              <a:off x="4650719" y="3036313"/>
              <a:ext cx="672861" cy="610831"/>
            </a:xfrm>
            <a:prstGeom prst="upArrow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802177" y="1647792"/>
            <a:ext cx="19090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ФГБУ «Научный центр сердечно-сосудистой хирургии им А.Н. Бакулева» </a:t>
            </a:r>
            <a:r>
              <a:rPr lang="ru-RU" sz="1100" dirty="0" smtClean="0"/>
              <a:t>РАМН</a:t>
            </a:r>
          </a:p>
          <a:p>
            <a:r>
              <a:rPr lang="ru-RU" sz="1100" dirty="0" smtClean="0"/>
              <a:t>ФНЦ «Институт трансплантологии и искусственных органов им. В.И. Шумакова»</a:t>
            </a:r>
          </a:p>
          <a:p>
            <a:r>
              <a:rPr lang="ru-RU" sz="1100" dirty="0"/>
              <a:t>ФГБУ "НИИ          </a:t>
            </a:r>
          </a:p>
          <a:p>
            <a:r>
              <a:rPr lang="ru-RU" sz="1100" dirty="0"/>
              <a:t>комплексных проблем</a:t>
            </a:r>
          </a:p>
          <a:p>
            <a:r>
              <a:rPr lang="ru-RU" sz="1100" dirty="0"/>
              <a:t>сердечно-сосудистых</a:t>
            </a:r>
          </a:p>
          <a:p>
            <a:r>
              <a:rPr lang="ru-RU" sz="1100" dirty="0"/>
              <a:t>заболеваний" СО    </a:t>
            </a:r>
          </a:p>
          <a:p>
            <a:r>
              <a:rPr lang="ru-RU" sz="1100" dirty="0"/>
              <a:t>РАМН </a:t>
            </a:r>
          </a:p>
          <a:p>
            <a:endParaRPr lang="ru-RU" sz="11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02177" y="3914968"/>
            <a:ext cx="1975502" cy="260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КАЧЕСТВА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09672" y="4475185"/>
            <a:ext cx="1984076" cy="2369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СЕРТИФИКАЦИЯ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773711" y="4162782"/>
            <a:ext cx="1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На производстве</a:t>
            </a:r>
            <a:endParaRPr lang="ru-RU" sz="1100" dirty="0"/>
          </a:p>
          <a:p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742644" y="4735359"/>
            <a:ext cx="2118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МИНЗДРАВСОЦРАЗВИТИЯ РФ</a:t>
            </a:r>
            <a:endParaRPr lang="ru-RU" sz="1100" dirty="0"/>
          </a:p>
          <a:p>
            <a:endParaRPr lang="ru-RU" sz="11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923288" y="5334808"/>
            <a:ext cx="10515338" cy="784033"/>
            <a:chOff x="811145" y="5256837"/>
            <a:chExt cx="10515338" cy="784033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811145" y="5281745"/>
              <a:ext cx="1984076" cy="7591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ПОДГОТОВКА КАДРОВ</a:t>
              </a:r>
              <a:endParaRPr lang="ru-RU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95221" y="5256837"/>
              <a:ext cx="85312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КЕМЕРОВСКАЯ ГОСУДАРСТВЕННАЯ МЕДИЦИНСКАЯ АКАДЕМИЯ</a:t>
              </a:r>
            </a:p>
            <a:p>
              <a:r>
                <a:rPr lang="ru-RU" sz="1100" dirty="0" smtClean="0"/>
                <a:t>КЕМЕРОВСКИЙ ГОСУДАРСТВЕННЫЙ УНИВЕРСИТЕТ</a:t>
              </a:r>
            </a:p>
            <a:p>
              <a:r>
                <a:rPr lang="ru-RU" sz="1100" dirty="0" smtClean="0"/>
                <a:t>НОВОКУЗНЕЦКИЙ ИНИСТИТУТ УСОВЕРШЕНСТВОАНИЯ ВРАЧЕЙ</a:t>
              </a:r>
            </a:p>
            <a:p>
              <a:r>
                <a:rPr lang="ru-RU" sz="1100" dirty="0"/>
                <a:t>ФГБУ "</a:t>
              </a:r>
              <a:r>
                <a:rPr lang="ru-RU" sz="1100" dirty="0" smtClean="0"/>
                <a:t>НИИ комплексных проблем сердечно-сосудистых заболеваний</a:t>
              </a:r>
              <a:r>
                <a:rPr lang="ru-RU" sz="1100" dirty="0"/>
                <a:t>" </a:t>
              </a:r>
              <a:r>
                <a:rPr lang="ru-RU" sz="1100" dirty="0" smtClean="0"/>
                <a:t>СО РАМН</a:t>
              </a:r>
              <a:endParaRPr lang="ru-RU" sz="1100" dirty="0"/>
            </a:p>
          </p:txBody>
        </p:sp>
      </p:grpSp>
      <p:sp>
        <p:nvSpPr>
          <p:cNvPr id="24" name="Стрелка вправо 23"/>
          <p:cNvSpPr/>
          <p:nvPr/>
        </p:nvSpPr>
        <p:spPr>
          <a:xfrm>
            <a:off x="2993097" y="1019464"/>
            <a:ext cx="714772" cy="54558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775" y="996272"/>
            <a:ext cx="737680" cy="603556"/>
          </a:xfrm>
          <a:prstGeom prst="rect">
            <a:avLst/>
          </a:prstGeom>
        </p:spPr>
      </p:pic>
      <p:sp>
        <p:nvSpPr>
          <p:cNvPr id="33" name="Стрелка вправо 32"/>
          <p:cNvSpPr/>
          <p:nvPr/>
        </p:nvSpPr>
        <p:spPr>
          <a:xfrm>
            <a:off x="8820027" y="1054247"/>
            <a:ext cx="714772" cy="545581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5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50" y="2057400"/>
            <a:ext cx="6514608" cy="3925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Производственный потенциал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ru-RU" dirty="0" smtClean="0"/>
              <a:t>Что нам нужно знать о кластере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1143000" y="2587924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7,6 </a:t>
            </a:r>
            <a:r>
              <a:rPr lang="ru-RU" sz="2000" b="1" dirty="0" smtClean="0">
                <a:solidFill>
                  <a:schemeClr val="tx1"/>
                </a:solidFill>
              </a:rPr>
              <a:t>млрд. 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550" y="5926349"/>
            <a:ext cx="1102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*«Фармацевтика и мед. </a:t>
            </a:r>
            <a:r>
              <a:rPr lang="ru-RU" sz="1200" dirty="0" err="1"/>
              <a:t>п</a:t>
            </a:r>
            <a:r>
              <a:rPr lang="ru-RU" sz="1200" dirty="0" err="1" smtClean="0"/>
              <a:t>ром-ть</a:t>
            </a:r>
            <a:r>
              <a:rPr lang="ru-RU" sz="1200" dirty="0" smtClean="0"/>
              <a:t>» (С.-Петербург), «Фармацевтика и мед. техника» (Томск), «</a:t>
            </a:r>
            <a:r>
              <a:rPr lang="ru-RU" sz="1200" dirty="0" err="1" smtClean="0"/>
              <a:t>Биофармацевтика</a:t>
            </a:r>
            <a:r>
              <a:rPr lang="ru-RU" sz="1200" dirty="0" smtClean="0"/>
              <a:t>» (Новосибирск), «Фармацевтика, биотехнологии и биомедицина» (Калуга), «Биотехнологический» (Московская обл.), «Биофармацевтический» (Алтайский </a:t>
            </a:r>
            <a:r>
              <a:rPr lang="ru-RU" sz="1200" dirty="0" err="1" smtClean="0"/>
              <a:t>кр</a:t>
            </a:r>
            <a:r>
              <a:rPr lang="ru-RU" sz="1200" dirty="0" smtClean="0"/>
              <a:t>.)</a:t>
            </a:r>
          </a:p>
          <a:p>
            <a:r>
              <a:rPr lang="ru-RU" sz="1200" dirty="0" smtClean="0"/>
              <a:t>** В </a:t>
            </a:r>
            <a:r>
              <a:rPr lang="ru-RU" sz="1200" dirty="0" err="1" smtClean="0"/>
              <a:t>т.ч</a:t>
            </a:r>
            <a:r>
              <a:rPr lang="ru-RU" sz="1200" dirty="0" smtClean="0"/>
              <a:t>. В рамках ФЦП «Развитие фармацевтической и медицинской промышленности РФ на период до 2020 года и дальнейшую перспективу»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981863" y="2681929"/>
            <a:ext cx="7781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Средняя ежегодная выручка каждого из участников группы «Фармацевтика, биотехнологии и медицинская помощь» 25 пилотных инновационных кластеров РФ*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143000" y="4051539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244%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1862" y="4125721"/>
            <a:ext cx="778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Планируемый прирост выручки кластеров </a:t>
            </a:r>
            <a:r>
              <a:rPr lang="ru-RU" dirty="0"/>
              <a:t>«Фармацевтика, биотехнологии и медицинская помощь</a:t>
            </a:r>
            <a:r>
              <a:rPr lang="ru-RU" dirty="0" smtClean="0"/>
              <a:t>» к 2016 году.**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15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50" y="2057400"/>
            <a:ext cx="6514608" cy="3925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Инвестиционный потенциал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ru-RU" dirty="0" smtClean="0"/>
              <a:t>Что нам нужно знать о кластере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1143000" y="2587924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4,5 </a:t>
            </a:r>
            <a:r>
              <a:rPr lang="ru-RU" sz="2000" b="1" dirty="0" smtClean="0">
                <a:solidFill>
                  <a:schemeClr val="tx1"/>
                </a:solidFill>
              </a:rPr>
              <a:t>млрд. 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1863" y="2681929"/>
            <a:ext cx="7781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объем инвестиций каждого из участников группы «Фармацевтика, биотехнологии и медицинская помощь» 25 пилотных инновационных кластеров РФ за период 2009-2011 гг.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143000" y="4051539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220%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1862" y="4125721"/>
            <a:ext cx="778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Планируемый прирост объема инвестиций кластеров </a:t>
            </a:r>
            <a:r>
              <a:rPr lang="ru-RU" dirty="0"/>
              <a:t>«Фармацевтика, биотехнологии и медицинская помощь</a:t>
            </a:r>
            <a:r>
              <a:rPr lang="ru-RU" dirty="0" smtClean="0"/>
              <a:t>» к 2016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376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6034" y="1637438"/>
            <a:ext cx="6514608" cy="3925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Научно-технологический  и инновационный потенциал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ru-RU" dirty="0" smtClean="0"/>
              <a:t>Что нам нужно знать о кластере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1206034" y="2029940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6,3 </a:t>
            </a:r>
            <a:r>
              <a:rPr lang="ru-RU" sz="2000" b="1" dirty="0" smtClean="0">
                <a:solidFill>
                  <a:schemeClr val="tx1"/>
                </a:solidFill>
              </a:rPr>
              <a:t>млрд. 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1861" y="2154871"/>
            <a:ext cx="7781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Средний объем инвестиций в НИОКР каждого из участников группы «Фармацевтика, биотехнологии и медицинская помощь» за период 2007-2011 гг.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206034" y="3414193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240%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1860" y="3539124"/>
            <a:ext cx="7781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Планируемый прирост среднегодовых расходов на НИОКР  по сравнению с уровнем 2007-2011 гг. кластеров </a:t>
            </a:r>
            <a:r>
              <a:rPr lang="ru-RU" dirty="0"/>
              <a:t>«Фармацевтика, биотехнологии и медицинская помощь</a:t>
            </a:r>
            <a:r>
              <a:rPr lang="ru-RU" dirty="0" smtClean="0"/>
              <a:t>» в период 2012-2016 году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1206033" y="4798446"/>
            <a:ext cx="1604513" cy="1173193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40%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1859" y="4923377"/>
            <a:ext cx="7781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Доля инновационных товаров, работ и услуг в общем объеме отгруженных товаров собственного производства кластеров </a:t>
            </a:r>
            <a:r>
              <a:rPr lang="ru-RU" dirty="0"/>
              <a:t>«Фармацевтика, биотехнологии и медицинская помощь</a:t>
            </a:r>
            <a:r>
              <a:rPr lang="ru-RU" dirty="0" smtClean="0"/>
              <a:t>» в период 2007-2011 гг.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88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нам нужно это знать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772728"/>
            <a:ext cx="9875520" cy="42140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Взаимный и конфиденциальный обмен информацией позволит нам</a:t>
            </a:r>
            <a:r>
              <a:rPr lang="en-US" dirty="0" smtClean="0"/>
              <a:t>:</a:t>
            </a:r>
          </a:p>
          <a:p>
            <a:pPr marL="502920" indent="-457200">
              <a:buAutoNum type="arabicPeriod"/>
            </a:pPr>
            <a:r>
              <a:rPr lang="ru-RU" dirty="0" smtClean="0"/>
              <a:t>Выстроить эффективный диалог с участниками кластера.</a:t>
            </a:r>
          </a:p>
          <a:p>
            <a:pPr marL="502920" indent="-457200">
              <a:buAutoNum type="arabicPeriod"/>
            </a:pPr>
            <a:r>
              <a:rPr lang="ru-RU" dirty="0" smtClean="0"/>
              <a:t>Правильно определить приоритеты, стратегические задачи и образ желаемого завтра, к которому стремимся.</a:t>
            </a:r>
          </a:p>
          <a:p>
            <a:pPr marL="502920" indent="-457200">
              <a:buAutoNum type="arabicPeriod"/>
            </a:pPr>
            <a:r>
              <a:rPr lang="ru-RU" dirty="0" smtClean="0"/>
              <a:t>Выявить наличие общей актуальной для всех участников кластера повестки, выявить наличие «узких мест» и проблем.</a:t>
            </a:r>
          </a:p>
          <a:p>
            <a:pPr marL="502920" indent="-457200">
              <a:buAutoNum type="arabicPeriod"/>
            </a:pPr>
            <a:r>
              <a:rPr lang="ru-RU" dirty="0" smtClean="0"/>
              <a:t>Эффективно расходовать имеющиеся средства ФБ на наиболее полезные для участников кластера мероприятия.</a:t>
            </a:r>
          </a:p>
          <a:p>
            <a:pPr marL="502920" indent="-457200">
              <a:buAutoNum type="arabicPeriod"/>
            </a:pPr>
            <a:r>
              <a:rPr lang="ru-RU" dirty="0" smtClean="0"/>
              <a:t>На более высоком институциональном уровне лоббировать интересы кластера в </a:t>
            </a:r>
            <a:r>
              <a:rPr lang="ru-RU" dirty="0" err="1" smtClean="0"/>
              <a:t>Минэкономразвитии</a:t>
            </a:r>
            <a:r>
              <a:rPr lang="ru-RU" dirty="0" smtClean="0"/>
              <a:t> РФ (программа ИТК, программа ЦКР) и АКО (вплоть до разработки региональной программы)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1031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120</TotalTime>
  <Words>674</Words>
  <Application>Microsoft Office PowerPoint</Application>
  <PresentationFormat>Произвольный</PresentationFormat>
  <Paragraphs>122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Базис</vt:lpstr>
      <vt:lpstr>Биомедицинский кластер</vt:lpstr>
      <vt:lpstr>Что мы знаем о кластере?</vt:lpstr>
      <vt:lpstr>Что мы знаем о кластере?</vt:lpstr>
      <vt:lpstr>Презентация PowerPoint</vt:lpstr>
      <vt:lpstr>Что нам нужно знать о кластере?</vt:lpstr>
      <vt:lpstr>Что нам нужно знать о кластере?</vt:lpstr>
      <vt:lpstr>Что нам нужно знать о кластере?</vt:lpstr>
      <vt:lpstr>Зачем нам нужно это знать?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Биомедицинский кластер</dc:title>
  <dc:creator>DNS-</dc:creator>
  <cp:lastModifiedBy>Беспалова Алеся Тайфуловна</cp:lastModifiedBy>
  <cp:revision>15</cp:revision>
  <dcterms:created xsi:type="dcterms:W3CDTF">2014-09-02T05:36:48Z</dcterms:created>
  <dcterms:modified xsi:type="dcterms:W3CDTF">2014-09-03T08:53:30Z</dcterms:modified>
</cp:coreProperties>
</file>